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2"/>
  </p:sldMasterIdLst>
  <p:notesMasterIdLst>
    <p:notesMasterId r:id="rId25"/>
  </p:notesMasterIdLst>
  <p:handoutMasterIdLst>
    <p:handoutMasterId r:id="rId26"/>
  </p:handoutMasterIdLst>
  <p:sldIdLst>
    <p:sldId id="268" r:id="rId3"/>
    <p:sldId id="269" r:id="rId4"/>
    <p:sldId id="270" r:id="rId5"/>
    <p:sldId id="271" r:id="rId6"/>
    <p:sldId id="272" r:id="rId7"/>
    <p:sldId id="274" r:id="rId8"/>
    <p:sldId id="275" r:id="rId9"/>
    <p:sldId id="276" r:id="rId10"/>
    <p:sldId id="277" r:id="rId11"/>
    <p:sldId id="278" r:id="rId12"/>
    <p:sldId id="279" r:id="rId13"/>
    <p:sldId id="280" r:id="rId14"/>
    <p:sldId id="281" r:id="rId15"/>
    <p:sldId id="282" r:id="rId16"/>
    <p:sldId id="283" r:id="rId17"/>
    <p:sldId id="284" r:id="rId18"/>
    <p:sldId id="286" r:id="rId19"/>
    <p:sldId id="287" r:id="rId20"/>
    <p:sldId id="288" r:id="rId21"/>
    <p:sldId id="289" r:id="rId22"/>
    <p:sldId id="290" r:id="rId23"/>
    <p:sldId id="291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D33AAA5-AF0A-4A3E-9313-BB44BF5AA22C}">
          <p14:sldIdLst>
            <p14:sldId id="268"/>
            <p14:sldId id="269"/>
            <p14:sldId id="270"/>
          </p14:sldIdLst>
        </p14:section>
        <p14:section name="Untitled Section" id="{3507ACEB-9DA7-4A84-977C-7AEB3F2C16AF}">
          <p14:sldIdLst>
            <p14:sldId id="271"/>
            <p14:sldId id="272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6"/>
            <p14:sldId id="287"/>
            <p14:sldId id="288"/>
            <p14:sldId id="289"/>
            <p14:sldId id="290"/>
            <p14:sldId id="291"/>
          </p14:sldIdLst>
        </p14:section>
      </p14:sectionLst>
    </p:ex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0B0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126" y="504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2" d="100"/>
          <a:sy n="82" d="100"/>
        </p:scale>
        <p:origin x="3852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C4FB8F-ED15-48AB-97BD-17129D4E699D}" type="datetimeFigureOut">
              <a:rPr lang="en-US" smtClean="0"/>
              <a:t>9/16/2015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6B3739-9081-478F-812E-AE7CE14063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10498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C9D437-CD83-4825-AD0D-5E7B341BC79B}" type="datetimeFigureOut">
              <a:rPr lang="en-US" smtClean="0"/>
              <a:t>9/16/2015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0CF8BB-EBC7-4B8F-9632-A5A136FBB8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3696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755780"/>
            <a:ext cx="6858000" cy="3200400"/>
          </a:xfrm>
        </p:spPr>
        <p:txBody>
          <a:bodyPr anchor="b">
            <a:normAutofit/>
          </a:bodyPr>
          <a:lstStyle>
            <a:lvl1pPr algn="l">
              <a:lnSpc>
                <a:spcPct val="75000"/>
              </a:lnSpc>
              <a:defRPr sz="80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3956180"/>
            <a:ext cx="6858000" cy="109728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342120" y="380999"/>
            <a:ext cx="2011680" cy="6096001"/>
          </a:xfrm>
        </p:spPr>
        <p:txBody>
          <a:bodyPr vert="eaVert"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81199" y="380999"/>
            <a:ext cx="7074859" cy="609600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199" y="381000"/>
            <a:ext cx="9301701" cy="1295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2901" y="73531"/>
            <a:ext cx="829885" cy="829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822960"/>
            <a:ext cx="8686800" cy="201168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2834640"/>
            <a:ext cx="8686800" cy="109728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8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06778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81200" y="1981200"/>
            <a:ext cx="4572000" cy="448056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81800" y="1981200"/>
            <a:ext cx="4572000" cy="448056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2901" y="73531"/>
            <a:ext cx="829885" cy="829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81200" y="1679448"/>
            <a:ext cx="4572000" cy="830487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81200" y="2509935"/>
            <a:ext cx="4572000" cy="396706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781800" y="1679448"/>
            <a:ext cx="4572000" cy="830487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781800" y="2509935"/>
            <a:ext cx="4572000" cy="396706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2901" y="73531"/>
            <a:ext cx="829885" cy="829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2901" y="73531"/>
            <a:ext cx="829885" cy="829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9420" y="408993"/>
            <a:ext cx="4800937" cy="1828800"/>
          </a:xfrm>
        </p:spPr>
        <p:txBody>
          <a:bodyPr anchor="b">
            <a:noAutofit/>
          </a:bodyPr>
          <a:lstStyle>
            <a:lvl1pPr>
              <a:defRPr sz="4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6491" y="381000"/>
            <a:ext cx="5489510" cy="57912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59420" y="2237793"/>
            <a:ext cx="4800937" cy="18288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6248" y="384048"/>
            <a:ext cx="4800600" cy="1828800"/>
          </a:xfrm>
        </p:spPr>
        <p:txBody>
          <a:bodyPr anchor="b">
            <a:noAutofit/>
          </a:bodyPr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6096000" cy="6858000"/>
          </a:xfrm>
          <a:ln>
            <a:noFill/>
          </a:ln>
        </p:spPr>
        <p:txBody>
          <a:bodyPr tIns="45720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56249" y="2240280"/>
            <a:ext cx="4799140" cy="18288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71200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81200" y="381000"/>
            <a:ext cx="9372600" cy="12954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81200" y="1987419"/>
            <a:ext cx="9372600" cy="44831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631790" y="5691673"/>
            <a:ext cx="280731" cy="778847"/>
          </a:xfrm>
          <a:prstGeom prst="rect">
            <a:avLst/>
          </a:prstGeom>
        </p:spPr>
        <p:txBody>
          <a:bodyPr vert="vert270" lIns="91440" tIns="45720" rIns="91440" bIns="45720" rtlCol="0" anchor="ctr"/>
          <a:lstStyle>
            <a:lvl1pPr algn="l">
              <a:defRPr sz="8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631790" y="365125"/>
            <a:ext cx="280730" cy="5139936"/>
          </a:xfrm>
          <a:prstGeom prst="rect">
            <a:avLst/>
          </a:prstGeom>
        </p:spPr>
        <p:txBody>
          <a:bodyPr vert="vert270" lIns="91440" tIns="45720" rIns="91440" bIns="45720" rtlCol="0" anchor="ctr"/>
          <a:lstStyle>
            <a:lvl1pPr algn="ctr">
              <a:defRPr sz="8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13321" y="6268940"/>
            <a:ext cx="722377" cy="2015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400" kern="1200" cap="all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914400" rtl="0" eaLnBrk="1" latinLnBrk="0" hangingPunct="1">
        <a:lnSpc>
          <a:spcPct val="90000"/>
        </a:lnSpc>
        <a:spcBef>
          <a:spcPts val="1800"/>
        </a:spcBef>
        <a:buSzPct val="100000"/>
        <a:buFont typeface="Arial" pitchFamily="34" charset="0"/>
        <a:buChar char="▪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74320" algn="l" defTabSz="914400" rtl="0" eaLnBrk="1" latinLnBrk="0" hangingPunct="1">
        <a:lnSpc>
          <a:spcPct val="90000"/>
        </a:lnSpc>
        <a:spcBef>
          <a:spcPts val="1200"/>
        </a:spcBef>
        <a:buSzPct val="100000"/>
        <a:buFont typeface="Arial" pitchFamily="34" charset="0"/>
        <a:buChar char="▪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28600" algn="l" defTabSz="914400" rtl="0" eaLnBrk="1" latinLnBrk="0" hangingPunct="1">
        <a:lnSpc>
          <a:spcPct val="90000"/>
        </a:lnSpc>
        <a:spcBef>
          <a:spcPts val="800"/>
        </a:spcBef>
        <a:buSzPct val="100000"/>
        <a:buFont typeface="Arial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indent="-18288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18288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91640" indent="-18288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874520" indent="-18288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31720" indent="-18288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mailto:erezsh@bgu.ac.il" TargetMode="Externa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318052" y="1844703"/>
            <a:ext cx="12785697" cy="1970775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8598" y="1929745"/>
            <a:ext cx="6892396" cy="1885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251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he-IL" dirty="0" smtClean="0"/>
              <a:t>כיצד</a:t>
            </a:r>
            <a:r>
              <a:rPr lang="en-US" dirty="0" smtClean="0"/>
              <a:t>WATCHER </a:t>
            </a:r>
            <a:r>
              <a:rPr lang="he-IL" dirty="0" smtClean="0"/>
              <a:t> עובד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57285"/>
          <a:stretch/>
        </p:blipFill>
        <p:spPr>
          <a:xfrm>
            <a:off x="6998695" y="2128900"/>
            <a:ext cx="4284205" cy="331971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r="70317"/>
          <a:stretch/>
        </p:blipFill>
        <p:spPr>
          <a:xfrm>
            <a:off x="1133640" y="1975858"/>
            <a:ext cx="2977184" cy="331971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30159" r="42729"/>
          <a:stretch/>
        </p:blipFill>
        <p:spPr>
          <a:xfrm>
            <a:off x="4110824" y="2128900"/>
            <a:ext cx="2719347" cy="3319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9502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Eco-system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1700" y="2055784"/>
            <a:ext cx="5943822" cy="4162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7189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586629" y="1963972"/>
            <a:ext cx="81097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he-IL" sz="2800" dirty="0" smtClean="0"/>
              <a:t>המשתמש מתקין את התוסף </a:t>
            </a:r>
            <a:r>
              <a:rPr lang="en-US" sz="3600" b="1" dirty="0" smtClean="0">
                <a:solidFill>
                  <a:srgbClr val="30B0A7"/>
                </a:solidFill>
              </a:rPr>
              <a:t>Watcher</a:t>
            </a:r>
            <a:r>
              <a:rPr lang="he-IL" sz="3600" dirty="0" smtClean="0">
                <a:solidFill>
                  <a:srgbClr val="FF0000"/>
                </a:solidFill>
              </a:rPr>
              <a:t> </a:t>
            </a:r>
            <a:r>
              <a:rPr lang="he-IL" sz="2800" dirty="0" smtClean="0"/>
              <a:t>ל-</a:t>
            </a:r>
            <a:r>
              <a:rPr lang="en-US" sz="2800" dirty="0" smtClean="0"/>
              <a:t>Chrome</a:t>
            </a:r>
            <a:r>
              <a:rPr lang="he-IL" sz="2800" dirty="0" smtClean="0"/>
              <a:t> </a:t>
            </a:r>
            <a:endParaRPr lang="en-US" sz="2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451" y="2748256"/>
            <a:ext cx="6305094" cy="3699961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Product - </a:t>
            </a:r>
            <a:r>
              <a:rPr lang="en-US" dirty="0"/>
              <a:t>extension </a:t>
            </a:r>
          </a:p>
        </p:txBody>
      </p:sp>
    </p:spTree>
    <p:extLst>
      <p:ext uri="{BB962C8B-B14F-4D97-AF65-F5344CB8AC3E}">
        <p14:creationId xmlns:p14="http://schemas.microsoft.com/office/powerpoint/2010/main" val="21607446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059388" y="1963972"/>
            <a:ext cx="963698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he-IL" sz="2800" dirty="0" smtClean="0"/>
              <a:t>במהלך גלישה באינטרנט המשתמש בנתקל באתר בעל תוכן פוגעני,</a:t>
            </a:r>
          </a:p>
          <a:p>
            <a:pPr algn="r" rtl="1"/>
            <a:r>
              <a:rPr lang="he-IL" sz="2800" dirty="0" smtClean="0"/>
              <a:t>הוא לוחץ על </a:t>
            </a:r>
            <a:r>
              <a:rPr lang="en-US" sz="2800" b="1" dirty="0">
                <a:solidFill>
                  <a:srgbClr val="30B0A7"/>
                </a:solidFill>
              </a:rPr>
              <a:t>Watcher</a:t>
            </a:r>
            <a:r>
              <a:rPr lang="he-IL" sz="2800" dirty="0">
                <a:solidFill>
                  <a:srgbClr val="FF0000"/>
                </a:solidFill>
              </a:rPr>
              <a:t> </a:t>
            </a:r>
            <a:r>
              <a:rPr lang="he-IL" sz="2800" dirty="0" smtClean="0"/>
              <a:t>על מנת לדווח</a:t>
            </a:r>
            <a:endParaRPr lang="en-US" sz="28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Product -</a:t>
            </a:r>
            <a:r>
              <a:rPr lang="en-US" dirty="0"/>
              <a:t> extension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7381" y="3006115"/>
            <a:ext cx="5677230" cy="3540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6695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059388" y="1963972"/>
            <a:ext cx="963698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he-IL" sz="2800" dirty="0" smtClean="0"/>
              <a:t>המשתמש יכול למלא את פרטיו או להשאר אנונימי</a:t>
            </a:r>
          </a:p>
          <a:p>
            <a:pPr algn="r" rtl="1"/>
            <a:r>
              <a:rPr lang="he-IL" sz="2800" dirty="0" smtClean="0"/>
              <a:t>ברגע לחיצה על הכפתור </a:t>
            </a:r>
            <a:r>
              <a:rPr lang="en-US" sz="2800" b="1" dirty="0" smtClean="0">
                <a:solidFill>
                  <a:srgbClr val="30B0A7"/>
                </a:solidFill>
              </a:rPr>
              <a:t>Watcher</a:t>
            </a:r>
            <a:r>
              <a:rPr lang="he-IL" sz="2800" dirty="0" smtClean="0">
                <a:solidFill>
                  <a:srgbClr val="FF0000"/>
                </a:solidFill>
              </a:rPr>
              <a:t> </a:t>
            </a:r>
            <a:r>
              <a:rPr lang="he-IL" sz="2800" dirty="0" smtClean="0"/>
              <a:t>מעבירה את הדיווחים לשרת</a:t>
            </a:r>
            <a:endParaRPr lang="en-US" sz="28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Product</a:t>
            </a:r>
            <a:r>
              <a:rPr lang="he-IL" dirty="0"/>
              <a:t> </a:t>
            </a:r>
            <a:r>
              <a:rPr lang="en-US" dirty="0" smtClean="0"/>
              <a:t>– extension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4560" y="2984309"/>
            <a:ext cx="5600783" cy="3477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4335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Product - Server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r" rtl="1"/>
            <a:r>
              <a:rPr lang="he-IL" dirty="0"/>
              <a:t>הנתונים המועברים לשרתים כוללים</a:t>
            </a:r>
            <a:r>
              <a:rPr lang="he-IL" dirty="0" smtClean="0"/>
              <a:t>:</a:t>
            </a:r>
            <a:endParaRPr lang="en-US" dirty="0" smtClean="0"/>
          </a:p>
          <a:p>
            <a:pPr lvl="1" algn="r" rtl="1"/>
            <a:r>
              <a:rPr lang="he-IL" dirty="0" smtClean="0"/>
              <a:t>צילום </a:t>
            </a:r>
            <a:r>
              <a:rPr lang="he-IL" dirty="0"/>
              <a:t>מסך של </a:t>
            </a:r>
            <a:r>
              <a:rPr lang="he-IL" dirty="0" smtClean="0"/>
              <a:t>דיווח</a:t>
            </a:r>
            <a:endParaRPr lang="en-US" dirty="0" smtClean="0"/>
          </a:p>
          <a:p>
            <a:pPr lvl="1" algn="r" rtl="1"/>
            <a:r>
              <a:rPr lang="he-IL" dirty="0" smtClean="0"/>
              <a:t>תוכן </a:t>
            </a:r>
            <a:r>
              <a:rPr lang="he-IL" dirty="0"/>
              <a:t>ההודעה </a:t>
            </a:r>
            <a:r>
              <a:rPr lang="he-IL" dirty="0" smtClean="0"/>
              <a:t>ב-</a:t>
            </a:r>
            <a:r>
              <a:rPr lang="en-US" dirty="0" smtClean="0"/>
              <a:t>HTML</a:t>
            </a:r>
            <a:r>
              <a:rPr lang="he-IL" dirty="0" smtClean="0"/>
              <a:t> (משמש לעיבוד)</a:t>
            </a:r>
            <a:endParaRPr lang="en-US" dirty="0" smtClean="0"/>
          </a:p>
          <a:p>
            <a:pPr lvl="1" algn="r" rtl="1"/>
            <a:r>
              <a:rPr lang="he-IL" dirty="0" smtClean="0"/>
              <a:t>המידע </a:t>
            </a:r>
            <a:r>
              <a:rPr lang="he-IL" dirty="0"/>
              <a:t>שנשלח ע״י </a:t>
            </a:r>
            <a:r>
              <a:rPr lang="he-IL" dirty="0" smtClean="0"/>
              <a:t>המשתמש</a:t>
            </a:r>
            <a:endParaRPr lang="en-US" dirty="0"/>
          </a:p>
          <a:p>
            <a:pPr lvl="1" algn="r" rtl="1"/>
            <a:endParaRPr lang="en-US" dirty="0" smtClean="0"/>
          </a:p>
          <a:p>
            <a:pPr algn="r" rtl="1"/>
            <a:r>
              <a:rPr lang="he-IL" dirty="0" smtClean="0"/>
              <a:t>התוכן </a:t>
            </a:r>
            <a:r>
              <a:rPr lang="he-IL" dirty="0"/>
              <a:t>שמגיע עובר אנליזה בשרת ונשמר בבסיס נתונים ייעודי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27405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Product - Dashboard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r" rtl="1"/>
            <a:r>
              <a:rPr lang="he-IL" dirty="0"/>
              <a:t>גורם האכיפה במוקד יכול להביט ב"שולחן העבודה" של המערכת ולקבל התראות ומידע על הדווחים האחרונים, ועל דיווחים "חמים" :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6415" y="2854518"/>
            <a:ext cx="5454622" cy="3501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6258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Product - Dashboard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r" rtl="1"/>
            <a:r>
              <a:rPr lang="he-IL" dirty="0"/>
              <a:t>המידע שזמין ב "שולחן העבודה" לגורם האכיפה כולל </a:t>
            </a:r>
            <a:r>
              <a:rPr lang="he-IL" dirty="0" smtClean="0"/>
              <a:t>סטטיסטיות:</a:t>
            </a:r>
            <a:endParaRPr lang="en-US" dirty="0" smtClean="0"/>
          </a:p>
          <a:p>
            <a:pPr lvl="1" algn="r" rtl="1"/>
            <a:r>
              <a:rPr lang="he-IL" dirty="0" smtClean="0"/>
              <a:t>סה"כ הדיווחים</a:t>
            </a:r>
            <a:endParaRPr lang="en-US" dirty="0" smtClean="0"/>
          </a:p>
          <a:p>
            <a:pPr lvl="1" algn="r" rtl="1"/>
            <a:r>
              <a:rPr lang="he-IL" dirty="0" smtClean="0"/>
              <a:t>כמה </a:t>
            </a:r>
            <a:r>
              <a:rPr lang="he-IL" dirty="0"/>
              <a:t>דיווחים לא </a:t>
            </a:r>
            <a:r>
              <a:rPr lang="he-IL" dirty="0" smtClean="0"/>
              <a:t>טופל</a:t>
            </a:r>
            <a:endParaRPr lang="en-US" dirty="0" smtClean="0"/>
          </a:p>
          <a:p>
            <a:pPr lvl="1" algn="r" rtl="1"/>
            <a:r>
              <a:rPr lang="he-IL" dirty="0" smtClean="0"/>
              <a:t>זמן </a:t>
            </a:r>
            <a:r>
              <a:rPr lang="he-IL" dirty="0"/>
              <a:t>הממוצע לטיפול בדיווח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56394"/>
          <a:stretch/>
        </p:blipFill>
        <p:spPr>
          <a:xfrm>
            <a:off x="1281486" y="3975652"/>
            <a:ext cx="8466026" cy="2369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2267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Product - Dashboard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r" rtl="1"/>
            <a:r>
              <a:rPr lang="he-IL" dirty="0"/>
              <a:t>גורם האכיפה יכול לפתוח את הדיווח ולקבל את המידע שהצטבר ע״י המשתמשים. </a:t>
            </a:r>
            <a:endParaRPr lang="en-US" dirty="0" smtClean="0"/>
          </a:p>
          <a:p>
            <a:pPr lvl="1" algn="r" rtl="1"/>
            <a:r>
              <a:rPr lang="he-IL" dirty="0"/>
              <a:t>דיווחים זהים מאוחדים לדיווח אחד על מנת ליצור תמונת מצב ברורה יותר ולמנוע הצפת דיווחים</a:t>
            </a:r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9915" y="3386752"/>
            <a:ext cx="5565915" cy="2892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3163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he-IL" dirty="0" smtClean="0"/>
              <a:t>יצירת מחוייבות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r" rtl="1"/>
            <a:r>
              <a:rPr lang="he-IL" dirty="0" smtClean="0"/>
              <a:t>אתרים גדולים (</a:t>
            </a:r>
            <a:r>
              <a:rPr lang="en-US" dirty="0" smtClean="0"/>
              <a:t>Facebook</a:t>
            </a:r>
            <a:r>
              <a:rPr lang="he-IL" dirty="0" smtClean="0"/>
              <a:t> למשל)</a:t>
            </a:r>
          </a:p>
          <a:p>
            <a:pPr algn="r" rtl="1"/>
            <a:r>
              <a:rPr lang="he-IL" dirty="0" smtClean="0"/>
              <a:t>מנוע </a:t>
            </a:r>
            <a:r>
              <a:rPr lang="he-IL" dirty="0"/>
              <a:t>צמיחה </a:t>
            </a:r>
            <a:r>
              <a:rPr lang="he-IL" dirty="0"/>
              <a:t>ל</a:t>
            </a:r>
            <a:r>
              <a:rPr lang="he-IL" dirty="0" smtClean="0"/>
              <a:t>אתרים קטנים</a:t>
            </a:r>
          </a:p>
          <a:p>
            <a:pPr algn="r" rtl="1"/>
            <a:r>
              <a:rPr lang="he-IL" dirty="0" smtClean="0"/>
              <a:t>מעודד </a:t>
            </a:r>
            <a:r>
              <a:rPr lang="he-IL" dirty="0"/>
              <a:t>פעילות </a:t>
            </a:r>
            <a:r>
              <a:rPr lang="he-IL" dirty="0" smtClean="0"/>
              <a:t>קהילתית</a:t>
            </a:r>
          </a:p>
          <a:p>
            <a:pPr algn="r" rtl="1"/>
            <a:r>
              <a:rPr lang="he-IL" dirty="0" smtClean="0"/>
              <a:t>נאמני </a:t>
            </a:r>
            <a:r>
              <a:rPr lang="en-US" b="1" dirty="0">
                <a:solidFill>
                  <a:srgbClr val="30B0A7"/>
                </a:solidFill>
              </a:rPr>
              <a:t>Watcher</a:t>
            </a:r>
            <a:r>
              <a:rPr lang="he-IL" dirty="0">
                <a:solidFill>
                  <a:srgbClr val="FF0000"/>
                </a:solidFill>
              </a:rPr>
              <a:t> 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064838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 Are we?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Dr. </a:t>
            </a:r>
            <a:r>
              <a:rPr lang="en-US" dirty="0" err="1" smtClean="0"/>
              <a:t>Erez</a:t>
            </a:r>
            <a:r>
              <a:rPr lang="en-US" dirty="0" smtClean="0"/>
              <a:t> Shalom </a:t>
            </a:r>
            <a:endParaRPr lang="en-US" dirty="0" smtClean="0"/>
          </a:p>
          <a:p>
            <a:r>
              <a:rPr lang="en-US" dirty="0" err="1" smtClean="0"/>
              <a:t>Dor</a:t>
            </a:r>
            <a:r>
              <a:rPr lang="en-US" dirty="0" smtClean="0"/>
              <a:t> Amir</a:t>
            </a:r>
            <a:endParaRPr lang="en-US" dirty="0" smtClean="0"/>
          </a:p>
          <a:p>
            <a:r>
              <a:rPr lang="en-US" dirty="0" err="1" smtClean="0"/>
              <a:t>Ido</a:t>
            </a:r>
            <a:r>
              <a:rPr lang="en-US" dirty="0" smtClean="0"/>
              <a:t> </a:t>
            </a:r>
            <a:r>
              <a:rPr lang="en-US" dirty="0" err="1" smtClean="0"/>
              <a:t>Hubara</a:t>
            </a:r>
            <a:endParaRPr lang="en-US" dirty="0" smtClean="0"/>
          </a:p>
          <a:p>
            <a:endParaRPr lang="en-US" dirty="0"/>
          </a:p>
          <a:p>
            <a:endParaRPr lang="he-IL" dirty="0" smtClean="0"/>
          </a:p>
          <a:p>
            <a:endParaRPr lang="he-IL" dirty="0"/>
          </a:p>
          <a:p>
            <a:endParaRPr lang="he-IL" dirty="0" smtClean="0"/>
          </a:p>
          <a:p>
            <a:r>
              <a:rPr lang="en-US" sz="2000" dirty="0" smtClean="0"/>
              <a:t>Information </a:t>
            </a:r>
            <a:r>
              <a:rPr lang="en-US" sz="2000" dirty="0"/>
              <a:t>System </a:t>
            </a:r>
            <a:r>
              <a:rPr lang="en-US" sz="2000" dirty="0" smtClean="0"/>
              <a:t>Engineering, Ben </a:t>
            </a:r>
            <a:r>
              <a:rPr lang="en-US" sz="2000" dirty="0" err="1" smtClean="0"/>
              <a:t>Gurion</a:t>
            </a:r>
            <a:r>
              <a:rPr lang="en-US" sz="2000" dirty="0" smtClean="0"/>
              <a:t> University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523332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he-IL" dirty="0" smtClean="0"/>
              <a:t>מודל עיסקי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r" rtl="1"/>
            <a:r>
              <a:rPr lang="he-IL" dirty="0"/>
              <a:t>הורדת הפשיעה </a:t>
            </a:r>
            <a:r>
              <a:rPr lang="he-IL" dirty="0" smtClean="0"/>
              <a:t>ברשת</a:t>
            </a:r>
          </a:p>
          <a:p>
            <a:pPr algn="r" rtl="1"/>
            <a:r>
              <a:rPr lang="he-IL" dirty="0" smtClean="0"/>
              <a:t>קיצור </a:t>
            </a:r>
            <a:r>
              <a:rPr lang="he-IL" dirty="0"/>
              <a:t>זמני </a:t>
            </a:r>
            <a:r>
              <a:rPr lang="he-IL" dirty="0" smtClean="0"/>
              <a:t>תגובה</a:t>
            </a:r>
          </a:p>
          <a:p>
            <a:pPr algn="r" rtl="1"/>
            <a:r>
              <a:rPr lang="he-IL" dirty="0" smtClean="0"/>
              <a:t>יצירת </a:t>
            </a:r>
            <a:r>
              <a:rPr lang="he-IL" dirty="0"/>
              <a:t>פלטפורמה קהילתית </a:t>
            </a:r>
            <a:r>
              <a:rPr lang="he-IL" dirty="0" smtClean="0"/>
              <a:t>פרואקטיבית</a:t>
            </a:r>
          </a:p>
          <a:p>
            <a:pPr algn="r" rtl="1"/>
            <a:r>
              <a:rPr lang="he-IL" dirty="0" smtClean="0"/>
              <a:t>יצירת </a:t>
            </a:r>
            <a:r>
              <a:rPr lang="he-IL" dirty="0"/>
              <a:t>בסיס ידע למטרות </a:t>
            </a:r>
            <a:r>
              <a:rPr lang="he-IL" dirty="0" smtClean="0"/>
              <a:t>מחקר</a:t>
            </a:r>
          </a:p>
          <a:p>
            <a:pPr algn="r" rtl="1"/>
            <a:r>
              <a:rPr lang="he-IL" dirty="0" smtClean="0"/>
              <a:t>פלטפורמה </a:t>
            </a:r>
            <a:r>
              <a:rPr lang="he-IL" dirty="0"/>
              <a:t>פתוחה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24591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he-IL" dirty="0" smtClean="0"/>
              <a:t>פנים לעתיד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r" rtl="1"/>
            <a:r>
              <a:rPr lang="he-IL" dirty="0"/>
              <a:t>שילוב למידת מכונה וניתוח </a:t>
            </a:r>
            <a:r>
              <a:rPr lang="he-IL" dirty="0" smtClean="0"/>
              <a:t>טקסט</a:t>
            </a:r>
          </a:p>
          <a:p>
            <a:pPr algn="r" rtl="1"/>
            <a:r>
              <a:rPr lang="he-IL" dirty="0" smtClean="0"/>
              <a:t>יצירת </a:t>
            </a:r>
            <a:r>
              <a:rPr lang="he-IL" dirty="0"/>
              <a:t>עדיפויות בין </a:t>
            </a:r>
            <a:r>
              <a:rPr lang="he-IL" dirty="0" smtClean="0"/>
              <a:t>דיווחים</a:t>
            </a:r>
          </a:p>
          <a:p>
            <a:pPr algn="r" rtl="1"/>
            <a:r>
              <a:rPr lang="he-IL" dirty="0" smtClean="0"/>
              <a:t>מציאה </a:t>
            </a:r>
            <a:r>
              <a:rPr lang="he-IL" dirty="0"/>
              <a:t>אוטומאטית של אשכולות דיווחים </a:t>
            </a:r>
            <a:r>
              <a:rPr lang="he-IL" dirty="0" smtClean="0"/>
              <a:t>דומים</a:t>
            </a:r>
          </a:p>
          <a:p>
            <a:pPr algn="r" rtl="1"/>
            <a:r>
              <a:rPr lang="he-IL" dirty="0" smtClean="0"/>
              <a:t> </a:t>
            </a:r>
            <a:r>
              <a:rPr lang="he-IL" dirty="0"/>
              <a:t>התממשקות לפטפורמות דיווח </a:t>
            </a:r>
            <a:r>
              <a:rPr lang="he-IL" dirty="0" smtClean="0"/>
              <a:t>חיצוניות</a:t>
            </a:r>
          </a:p>
          <a:p>
            <a:pPr lvl="1" algn="r" rtl="1"/>
            <a:r>
              <a:rPr lang="he-IL" dirty="0" smtClean="0"/>
              <a:t>ער”ן</a:t>
            </a:r>
          </a:p>
          <a:p>
            <a:pPr lvl="1" algn="r" rtl="1"/>
            <a:r>
              <a:rPr lang="he-IL" dirty="0" smtClean="0"/>
              <a:t>משרד החינוך</a:t>
            </a:r>
          </a:p>
          <a:p>
            <a:pPr lvl="1" algn="r" rtl="1"/>
            <a:r>
              <a:rPr lang="he-IL" dirty="0" smtClean="0"/>
              <a:t>צער </a:t>
            </a:r>
            <a:r>
              <a:rPr lang="he-IL" dirty="0"/>
              <a:t>בעלי חיים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47528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he-IL" dirty="0" smtClean="0"/>
              <a:t>לבקשת </a:t>
            </a:r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6758607" y="2834640"/>
            <a:ext cx="2267447" cy="1538577"/>
          </a:xfrm>
        </p:spPr>
        <p:txBody>
          <a:bodyPr>
            <a:normAutofit lnSpcReduction="10000"/>
          </a:bodyPr>
          <a:lstStyle/>
          <a:p>
            <a:pPr algn="r" rtl="1"/>
            <a:r>
              <a:rPr lang="he-IL" dirty="0" smtClean="0"/>
              <a:t>ד"ר ארז שלום </a:t>
            </a:r>
          </a:p>
          <a:p>
            <a:pPr algn="r" rtl="1"/>
            <a:endParaRPr lang="he-IL" dirty="0" smtClean="0"/>
          </a:p>
          <a:p>
            <a:pPr algn="r" rtl="1"/>
            <a:r>
              <a:rPr lang="en-US" dirty="0" smtClean="0"/>
              <a:t>054-4312565</a:t>
            </a:r>
            <a:endParaRPr lang="he-IL" dirty="0" smtClean="0"/>
          </a:p>
          <a:p>
            <a:pPr algn="r" rtl="1"/>
            <a:r>
              <a:rPr lang="en-US" dirty="0" smtClean="0"/>
              <a:t> </a:t>
            </a:r>
            <a:r>
              <a:rPr lang="en-US" u="sng" baseline="30000" dirty="0">
                <a:hlinkClick r:id="rId2"/>
              </a:rPr>
              <a:t>erezsh@bgu.ac.il</a:t>
            </a:r>
            <a:endParaRPr lang="he-IL" dirty="0" smtClean="0"/>
          </a:p>
          <a:p>
            <a:pPr algn="r" rtl="1"/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124" y="4834516"/>
            <a:ext cx="6628900" cy="1813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1253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he-IL" dirty="0" smtClean="0"/>
              <a:t>הבעיה (</a:t>
            </a:r>
            <a:r>
              <a:rPr lang="en-US" dirty="0" smtClean="0"/>
              <a:t>I</a:t>
            </a:r>
            <a:r>
              <a:rPr lang="he-IL" dirty="0" smtClean="0"/>
              <a:t>) -  בריונות רשת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3638" y="1938958"/>
            <a:ext cx="4110162" cy="285670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6808" y="1938958"/>
            <a:ext cx="4911835" cy="3802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955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he-IL" dirty="0" smtClean="0"/>
              <a:t>בריונות רשת כוללת - הסתה פוליטית, התעללות ושיימניג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1020" y="1917631"/>
            <a:ext cx="4722968" cy="149347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766" y="3900695"/>
            <a:ext cx="5123938" cy="183219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5275" y="1895116"/>
            <a:ext cx="4268525" cy="4090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838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he-IL" dirty="0"/>
              <a:t>התפלגות התלונות הטלפוניות להסתה ברשת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0065" y="1430862"/>
            <a:ext cx="4809433" cy="484271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9649389" y="6584084"/>
            <a:ext cx="262283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en-US" sz="800" dirty="0"/>
              <a:t>* </a:t>
            </a:r>
            <a:r>
              <a:rPr lang="en-US" sz="800" dirty="0" err="1"/>
              <a:t>קרדיט</a:t>
            </a:r>
            <a:r>
              <a:rPr lang="en-US" sz="800" dirty="0"/>
              <a:t> : </a:t>
            </a:r>
            <a:r>
              <a:rPr lang="en-US" sz="800" dirty="0" err="1"/>
              <a:t>מוקד</a:t>
            </a:r>
            <a:r>
              <a:rPr lang="en-US" sz="800" dirty="0"/>
              <a:t> </a:t>
            </a:r>
            <a:r>
              <a:rPr lang="en-US" sz="800" dirty="0" err="1"/>
              <a:t>הפניות</a:t>
            </a:r>
            <a:r>
              <a:rPr lang="en-US" sz="800" dirty="0"/>
              <a:t> </a:t>
            </a:r>
            <a:r>
              <a:rPr lang="en-US" sz="800" dirty="0" err="1"/>
              <a:t>הטלפוניות</a:t>
            </a:r>
            <a:r>
              <a:rPr lang="en-US" sz="800" dirty="0"/>
              <a:t> </a:t>
            </a:r>
            <a:r>
              <a:rPr lang="en-US" sz="800" dirty="0" err="1"/>
              <a:t>של</a:t>
            </a:r>
            <a:r>
              <a:rPr lang="en-US" sz="800" dirty="0"/>
              <a:t> </a:t>
            </a:r>
            <a:r>
              <a:rPr lang="en-US" sz="800" dirty="0" err="1"/>
              <a:t>איגוד</a:t>
            </a:r>
            <a:r>
              <a:rPr lang="en-US" sz="800" dirty="0"/>
              <a:t> </a:t>
            </a:r>
            <a:r>
              <a:rPr lang="en-US" sz="800" dirty="0" err="1"/>
              <a:t>האינטרנט</a:t>
            </a:r>
            <a:r>
              <a:rPr lang="en-US" sz="800" dirty="0"/>
              <a:t> </a:t>
            </a:r>
            <a:r>
              <a:rPr lang="en-US" sz="800" dirty="0" err="1"/>
              <a:t>הישראל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642664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he-IL" dirty="0" smtClean="0"/>
              <a:t>בעיה (</a:t>
            </a:r>
            <a:r>
              <a:rPr lang="en-US" dirty="0" smtClean="0"/>
              <a:t>II</a:t>
            </a:r>
            <a:r>
              <a:rPr lang="he-IL" dirty="0" smtClean="0"/>
              <a:t>) -  אותם דיווחים מגיעים מאנשים שונים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r" rtl="1"/>
            <a:r>
              <a:rPr lang="he-IL" dirty="0" smtClean="0"/>
              <a:t>אירוע אחד יכול להגיע ממספר דיווחים זהים אשר דווחו ע"י אנשים שונים</a:t>
            </a:r>
            <a:endParaRPr lang="en-US" dirty="0" smtClean="0"/>
          </a:p>
          <a:p>
            <a:pPr algn="r" rtl="1"/>
            <a:r>
              <a:rPr lang="he-IL" dirty="0" smtClean="0"/>
              <a:t>ישנו צורך להבין ולסווג את הדיווחים הללו כדיווח אחד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3160911"/>
            <a:ext cx="3069866" cy="213611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6165" y="3285670"/>
            <a:ext cx="3440389" cy="242683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676020" y="6387864"/>
            <a:ext cx="45159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e-IL" sz="1400" dirty="0" smtClean="0"/>
              <a:t>* אותו דיווח על איום כלפי השרה מירי רגב משני אנשים שונים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6429868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he-IL" dirty="0" smtClean="0"/>
              <a:t>המצב הקיים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r" rtl="1"/>
            <a:r>
              <a:rPr lang="he-IL" dirty="0"/>
              <a:t>המשטרה לא יכולה להתמודד אונליין עם הדיווחים הרבים </a:t>
            </a:r>
            <a:endParaRPr lang="en-US" dirty="0" smtClean="0"/>
          </a:p>
          <a:p>
            <a:pPr algn="r" rtl="1"/>
            <a:r>
              <a:rPr lang="he-IL" dirty="0" smtClean="0"/>
              <a:t>הפתרונות </a:t>
            </a:r>
            <a:r>
              <a:rPr lang="he-IL" dirty="0"/>
              <a:t>הקיימים (למשל "כפתור אדום") לא </a:t>
            </a:r>
            <a:r>
              <a:rPr lang="he-IL" dirty="0" smtClean="0"/>
              <a:t>פרואקטיבים</a:t>
            </a:r>
            <a:endParaRPr lang="en-US" dirty="0" smtClean="0"/>
          </a:p>
          <a:p>
            <a:pPr algn="r" rtl="1"/>
            <a:r>
              <a:rPr lang="he-IL" dirty="0" smtClean="0"/>
              <a:t>אין </a:t>
            </a:r>
            <a:r>
              <a:rPr lang="he-IL" dirty="0"/>
              <a:t>כלי ניהול ומעקב אחר הדיווחים </a:t>
            </a:r>
            <a:endParaRPr lang="en-US" dirty="0" smtClean="0"/>
          </a:p>
          <a:p>
            <a:pPr algn="r" rtl="1"/>
            <a:r>
              <a:rPr lang="he-IL" dirty="0" smtClean="0"/>
              <a:t>אין </a:t>
            </a:r>
            <a:r>
              <a:rPr lang="he-IL" dirty="0"/>
              <a:t>תיעוד של </a:t>
            </a:r>
            <a:r>
              <a:rPr lang="he-IL" dirty="0" smtClean="0"/>
              <a:t>הדיווחים</a:t>
            </a:r>
            <a:endParaRPr lang="en-US" dirty="0" smtClean="0"/>
          </a:p>
          <a:p>
            <a:pPr algn="r" rtl="1"/>
            <a:r>
              <a:rPr lang="he-IL" dirty="0" smtClean="0"/>
              <a:t>המערכות </a:t>
            </a:r>
            <a:r>
              <a:rPr lang="he-IL" dirty="0"/>
              <a:t>הקיימות סגורות </a:t>
            </a:r>
            <a:r>
              <a:rPr lang="he-IL" dirty="0" smtClean="0"/>
              <a:t>ללא</a:t>
            </a:r>
            <a:r>
              <a:rPr lang="en-US" dirty="0" smtClean="0"/>
              <a:t> API  </a:t>
            </a:r>
            <a:r>
              <a:rPr lang="he-IL" dirty="0"/>
              <a:t>פתוח </a:t>
            </a:r>
            <a:endParaRPr lang="en-US" dirty="0" smtClean="0"/>
          </a:p>
          <a:p>
            <a:pPr algn="r" rtl="1"/>
            <a:r>
              <a:rPr lang="he-IL" dirty="0" smtClean="0"/>
              <a:t>אין </a:t>
            </a:r>
            <a:r>
              <a:rPr lang="he-IL" dirty="0"/>
              <a:t>קישור אונליין למשטרה או לעמותות אחרות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73276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he-IL" dirty="0" smtClean="0"/>
              <a:t>הפתרון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1350" y="2058724"/>
            <a:ext cx="6141433" cy="3838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9487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he-IL" dirty="0"/>
              <a:t>שימוש בחוכמת </a:t>
            </a:r>
            <a:r>
              <a:rPr lang="he-IL" dirty="0" smtClean="0"/>
              <a:t>ההמונים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r" rtl="1"/>
            <a:r>
              <a:rPr lang="he-IL" dirty="0"/>
              <a:t>ידע קולקטיבי שצומח בעולם הוירטואלי מניב מערכות </a:t>
            </a:r>
            <a:r>
              <a:rPr lang="he-IL" dirty="0" smtClean="0"/>
              <a:t>חכמות</a:t>
            </a:r>
            <a:r>
              <a:rPr lang="he-IL" dirty="0"/>
              <a:t>*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0" y="6257836"/>
            <a:ext cx="6096000" cy="6001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100" dirty="0" smtClean="0"/>
              <a:t>*</a:t>
            </a:r>
            <a:r>
              <a:rPr lang="en-US" sz="1100" dirty="0"/>
              <a:t>L, Comber A, Salk C, Fritz S, van der </a:t>
            </a:r>
            <a:r>
              <a:rPr lang="en-US" sz="1100" dirty="0" err="1"/>
              <a:t>Velde</a:t>
            </a:r>
            <a:r>
              <a:rPr lang="en-US" sz="1100" dirty="0"/>
              <a:t> M, </a:t>
            </a:r>
            <a:r>
              <a:rPr lang="en-US" sz="1100" dirty="0" err="1"/>
              <a:t>Perger</a:t>
            </a:r>
            <a:r>
              <a:rPr lang="en-US" sz="1100" dirty="0"/>
              <a:t> C, et al. (2013) Comparing the Quality of </a:t>
            </a:r>
            <a:r>
              <a:rPr lang="en-US" sz="1100" dirty="0" err="1"/>
              <a:t>Crowdsourced</a:t>
            </a:r>
            <a:r>
              <a:rPr lang="en-US" sz="1100" dirty="0"/>
              <a:t> Data Contributed by Expert and Non-Experts. </a:t>
            </a:r>
            <a:r>
              <a:rPr lang="en-US" sz="1100" dirty="0" err="1"/>
              <a:t>PLoS</a:t>
            </a:r>
            <a:r>
              <a:rPr lang="en-US" sz="1100" dirty="0"/>
              <a:t> ONE 8(7): e69958. </a:t>
            </a:r>
            <a:r>
              <a:rPr lang="en-US" sz="1100" dirty="0" smtClean="0"/>
              <a:t>doi:10.1371/journal.pone.0069958</a:t>
            </a:r>
            <a:endParaRPr lang="en-US" sz="11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3326" y="2656990"/>
            <a:ext cx="3411648" cy="4201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3730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ireframe Building 16x9">
  <a:themeElements>
    <a:clrScheme name="WireframeBuilding">
      <a:dk1>
        <a:srgbClr val="404040"/>
      </a:dk1>
      <a:lt1>
        <a:sysClr val="window" lastClr="FFFFFF"/>
      </a:lt1>
      <a:dk2>
        <a:srgbClr val="000000"/>
      </a:dk2>
      <a:lt2>
        <a:srgbClr val="E4F9F9"/>
      </a:lt2>
      <a:accent1>
        <a:srgbClr val="1BDCFF"/>
      </a:accent1>
      <a:accent2>
        <a:srgbClr val="3AC673"/>
      </a:accent2>
      <a:accent3>
        <a:srgbClr val="F6BD1E"/>
      </a:accent3>
      <a:accent4>
        <a:srgbClr val="C74167"/>
      </a:accent4>
      <a:accent5>
        <a:srgbClr val="F17E1F"/>
      </a:accent5>
      <a:accent6>
        <a:srgbClr val="6681CC"/>
      </a:accent6>
      <a:hlink>
        <a:srgbClr val="F17E1F"/>
      </a:hlink>
      <a:folHlink>
        <a:srgbClr val="969696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15_4109default" id="{E728D685-11FC-4812-BA85-57AC6F9C9F40}" vid="{BC4E008B-95FF-4815-904E-143A8EDFC1D4}"/>
    </a:ext>
  </a:extLst>
</a:theme>
</file>

<file path=ppt/theme/theme2.xml><?xml version="1.0" encoding="utf-8"?>
<a:theme xmlns:a="http://schemas.openxmlformats.org/drawingml/2006/main" name="Office Theme">
  <a:themeElements>
    <a:clrScheme name="WireframeBuilding">
      <a:dk1>
        <a:srgbClr val="404040"/>
      </a:dk1>
      <a:lt1>
        <a:sysClr val="window" lastClr="FFFFFF"/>
      </a:lt1>
      <a:dk2>
        <a:srgbClr val="000000"/>
      </a:dk2>
      <a:lt2>
        <a:srgbClr val="E4F9F9"/>
      </a:lt2>
      <a:accent1>
        <a:srgbClr val="1BDCFF"/>
      </a:accent1>
      <a:accent2>
        <a:srgbClr val="3AC673"/>
      </a:accent2>
      <a:accent3>
        <a:srgbClr val="F6BD1E"/>
      </a:accent3>
      <a:accent4>
        <a:srgbClr val="C74167"/>
      </a:accent4>
      <a:accent5>
        <a:srgbClr val="F17E1F"/>
      </a:accent5>
      <a:accent6>
        <a:srgbClr val="6681CC"/>
      </a:accent6>
      <a:hlink>
        <a:srgbClr val="F17E1F"/>
      </a:hlink>
      <a:folHlink>
        <a:srgbClr val="969696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WireframeBuilding">
      <a:dk1>
        <a:srgbClr val="404040"/>
      </a:dk1>
      <a:lt1>
        <a:sysClr val="window" lastClr="FFFFFF"/>
      </a:lt1>
      <a:dk2>
        <a:srgbClr val="000000"/>
      </a:dk2>
      <a:lt2>
        <a:srgbClr val="E4F9F9"/>
      </a:lt2>
      <a:accent1>
        <a:srgbClr val="1BDCFF"/>
      </a:accent1>
      <a:accent2>
        <a:srgbClr val="3AC673"/>
      </a:accent2>
      <a:accent3>
        <a:srgbClr val="F6BD1E"/>
      </a:accent3>
      <a:accent4>
        <a:srgbClr val="C74167"/>
      </a:accent4>
      <a:accent5>
        <a:srgbClr val="F17E1F"/>
      </a:accent5>
      <a:accent6>
        <a:srgbClr val="6681CC"/>
      </a:accent6>
      <a:hlink>
        <a:srgbClr val="F17E1F"/>
      </a:hlink>
      <a:folHlink>
        <a:srgbClr val="969696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C1EF0E57-12D2-4B54-A790-AA6D167593A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Business wireframe building presentation (widescreen)</Template>
  <TotalTime>0</TotalTime>
  <Words>438</Words>
  <Application>Microsoft Office PowerPoint</Application>
  <PresentationFormat>Widescreen</PresentationFormat>
  <Paragraphs>79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Calibri</vt:lpstr>
      <vt:lpstr>Gisha</vt:lpstr>
      <vt:lpstr>Wireframe Building 16x9</vt:lpstr>
      <vt:lpstr>PowerPoint Presentation</vt:lpstr>
      <vt:lpstr>Who Are we?</vt:lpstr>
      <vt:lpstr>הבעיה (I) -  בריונות רשת</vt:lpstr>
      <vt:lpstr>בריונות רשת כוללת - הסתה פוליטית, התעללות ושיימניג </vt:lpstr>
      <vt:lpstr>התפלגות התלונות הטלפוניות להסתה ברשת</vt:lpstr>
      <vt:lpstr>בעיה (II) -  אותם דיווחים מגיעים מאנשים שונים</vt:lpstr>
      <vt:lpstr>המצב הקיים</vt:lpstr>
      <vt:lpstr>הפתרון</vt:lpstr>
      <vt:lpstr>שימוש בחוכמת ההמונים</vt:lpstr>
      <vt:lpstr>כיצדWATCHER  עובד</vt:lpstr>
      <vt:lpstr>Eco-system</vt:lpstr>
      <vt:lpstr>The Product - extension </vt:lpstr>
      <vt:lpstr>The Product - extension </vt:lpstr>
      <vt:lpstr>The Product – extension </vt:lpstr>
      <vt:lpstr>Product - Server</vt:lpstr>
      <vt:lpstr>Product - Dashboard</vt:lpstr>
      <vt:lpstr>Product - Dashboard</vt:lpstr>
      <vt:lpstr>Product - Dashboard</vt:lpstr>
      <vt:lpstr>יצירת מחוייבות</vt:lpstr>
      <vt:lpstr>מודל עיסקי</vt:lpstr>
      <vt:lpstr>פנים לעתיד</vt:lpstr>
      <vt:lpstr>לבקשת DEMO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2015-09-16T06:51:58Z</dcterms:created>
  <dcterms:modified xsi:type="dcterms:W3CDTF">2015-09-16T10:40:42Z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TC030310279991</vt:lpwstr>
  </property>
</Properties>
</file>